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4.xml" ContentType="application/vnd.openxmlformats-officedocument.presentationml.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13.xml" ContentType="application/vnd.openxmlformats-officedocument.presentationml.slide+xml"/>
  <Override PartName="/ppt/slides/slide8.xml" ContentType="application/vnd.openxmlformats-officedocument.presentationml.slide+xml"/>
  <Override PartName="/ppt/slides/slide12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3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72" r:id="rId9"/>
    <p:sldId id="265" r:id="rId10"/>
    <p:sldId id="267" r:id="rId11"/>
    <p:sldId id="268" r:id="rId12"/>
    <p:sldId id="269" r:id="rId13"/>
    <p:sldId id="270" r:id="rId14"/>
    <p:sldId id="271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7" d="100"/>
          <a:sy n="97" d="100"/>
        </p:scale>
        <p:origin x="-119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8" Type="http://schemas.openxmlformats.org/officeDocument/2006/relationships/slide" Target="slides/slide7.xml"/><Relationship Id="rId21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printerSettings" Target="printerSettings/printerSettings1.bin"/><Relationship Id="rId7" Type="http://schemas.openxmlformats.org/officeDocument/2006/relationships/slide" Target="slides/slide6.xml"/><Relationship Id="rId20" Type="http://schemas.openxmlformats.org/officeDocument/2006/relationships/theme" Target="theme/theme1.xml"/><Relationship Id="rId16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1" Type="http://schemas.openxmlformats.org/officeDocument/2006/relationships/slide" Target="slides/slide1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24" Type="http://schemas.openxmlformats.org/officeDocument/2006/relationships/customXml" Target="../customXml/item3.xml"/><Relationship Id="rId15" Type="http://schemas.openxmlformats.org/officeDocument/2006/relationships/slide" Target="slides/slide14.xml"/><Relationship Id="rId5" Type="http://schemas.openxmlformats.org/officeDocument/2006/relationships/slide" Target="slides/slide4.xml"/><Relationship Id="rId23" Type="http://schemas.openxmlformats.org/officeDocument/2006/relationships/customXml" Target="../customXml/item2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4" Type="http://schemas.openxmlformats.org/officeDocument/2006/relationships/slide" Target="slides/slide3.xml"/><Relationship Id="rId22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689467-65D2-1A46-BDFC-087A8EF7A20D}" type="datetimeFigureOut">
              <a:rPr lang="it-IT" smtClean="0"/>
              <a:t>21/04/21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A23831-88BB-2B40-85FF-1EEB1C3CD204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432232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A23831-88BB-2B40-85FF-1EEB1C3CD204}" type="slidenum">
              <a:rPr lang="it-IT" smtClean="0"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756361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1200" dirty="0" smtClean="0"/>
              <a:t>Barometro realizzato nel mese di Marzo da Orchestra per L’</a:t>
            </a:r>
            <a:r>
              <a:rPr lang="it-IT" sz="1200" dirty="0" err="1" smtClean="0"/>
              <a:t>Echo</a:t>
            </a:r>
            <a:r>
              <a:rPr lang="it-IT" sz="1200" dirty="0" smtClean="0"/>
              <a:t> </a:t>
            </a:r>
            <a:r>
              <a:rPr lang="it-IT" sz="1200" dirty="0" err="1" smtClean="0"/>
              <a:t>touristique</a:t>
            </a:r>
            <a:r>
              <a:rPr lang="it-IT" sz="1200" dirty="0" smtClean="0"/>
              <a:t>.</a:t>
            </a:r>
            <a:endParaRPr lang="it-IT" dirty="0" smtClean="0"/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A23831-88BB-2B40-85FF-1EEB1C3CD204}" type="slidenum">
              <a:rPr lang="it-IT" smtClean="0"/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475303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i="1" dirty="0" smtClean="0"/>
              <a:t>Source : Orchestra pour L’</a:t>
            </a:r>
            <a:r>
              <a:rPr lang="it-IT" i="1" dirty="0" err="1" smtClean="0"/>
              <a:t>Echo</a:t>
            </a:r>
            <a:r>
              <a:rPr lang="it-IT" i="1" dirty="0" smtClean="0"/>
              <a:t> </a:t>
            </a:r>
            <a:r>
              <a:rPr lang="it-IT" i="1" dirty="0" err="1" smtClean="0"/>
              <a:t>touristique</a:t>
            </a:r>
            <a:r>
              <a:rPr lang="it-IT" i="1" dirty="0" smtClean="0"/>
              <a:t>.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A23831-88BB-2B40-85FF-1EEB1C3CD204}" type="slidenum">
              <a:rPr lang="it-IT" smtClean="0"/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918443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21/04/21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21/04/21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‹n.›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Trascinare l'immagine su un segnaposto o fare clic sull'icona per aggiungerla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21/04/21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21/04/21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21/04/21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apositiva titolo con immag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it-IT" smtClean="0"/>
              <a:t>Fare clic per modificare stile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21/04/21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‹n.›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Trascinare l'immagine su un segnaposto o fare clic sull'icona per aggiungerla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21/04/21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21/04/21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21/04/21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21/04/21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21/04/21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21/04/21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01F9CA3-105E-4857-9057-6DB6197DA786}" type="datetimeFigureOut">
              <a:rPr lang="en-US" smtClean="0"/>
              <a:t>21/04/21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7F5CE407-6216-4202-80E4-A30DC2F709B2}" type="slidenum">
              <a:rPr lang="en-US" smtClean="0"/>
              <a:t>‹n.›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swissinfo.ch/ita/boom-delle-vendite-di-camper---34--nel-primo-trimestre/46526864%23:~:text=%C3%88%20boom%20di%20vendite%20di,dello%20stesso%20periodo%20del%202020.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/>
              <a:t>EMILIE ROMAGNE </a:t>
            </a:r>
            <a:r>
              <a:rPr lang="it-IT" dirty="0" err="1" smtClean="0"/>
              <a:t>Découverte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b="1" dirty="0" smtClean="0"/>
              <a:t>WORKSHOP B2B VIRTUALE</a:t>
            </a:r>
          </a:p>
          <a:p>
            <a:r>
              <a:rPr lang="it-IT" b="1" dirty="0" smtClean="0"/>
              <a:t>27 </a:t>
            </a:r>
            <a:r>
              <a:rPr lang="mr-IN" b="1" dirty="0" smtClean="0"/>
              <a:t>–</a:t>
            </a:r>
            <a:r>
              <a:rPr lang="it-IT" b="1" dirty="0" smtClean="0"/>
              <a:t> 28 Aprile 2021</a:t>
            </a:r>
            <a:endParaRPr lang="it-IT" b="1" dirty="0"/>
          </a:p>
        </p:txBody>
      </p:sp>
    </p:spTree>
    <p:extLst>
      <p:ext uri="{BB962C8B-B14F-4D97-AF65-F5344CB8AC3E}">
        <p14:creationId xmlns:p14="http://schemas.microsoft.com/office/powerpoint/2010/main" val="2480206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Focus BELGIO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22447" y="1600201"/>
            <a:ext cx="8042276" cy="4343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1800" dirty="0"/>
              <a:t>Situazione in miglioramento in Belgio dopo il recente </a:t>
            </a:r>
            <a:r>
              <a:rPr lang="it-IT" sz="1800" dirty="0" err="1"/>
              <a:t>lockdown</a:t>
            </a:r>
            <a:r>
              <a:rPr lang="it-IT" sz="1800" dirty="0"/>
              <a:t>.</a:t>
            </a:r>
          </a:p>
          <a:p>
            <a:pPr marL="0" indent="0">
              <a:buNone/>
            </a:pPr>
            <a:r>
              <a:rPr lang="it-IT" sz="1800" dirty="0"/>
              <a:t>Da un recente studio di Touring fornito da ENIT emergono i seguenti dati</a:t>
            </a:r>
            <a:r>
              <a:rPr lang="it-IT" sz="1800" dirty="0" smtClean="0"/>
              <a:t>:</a:t>
            </a:r>
            <a:endParaRPr lang="it-IT" sz="1800" dirty="0"/>
          </a:p>
          <a:p>
            <a:r>
              <a:rPr lang="it-IT" sz="1800" dirty="0" smtClean="0"/>
              <a:t>Quattro </a:t>
            </a:r>
            <a:r>
              <a:rPr lang="it-IT" sz="1800" dirty="0"/>
              <a:t>belgi su cinque vogliono viaggiare, soprattutto a luglio, agosto e </a:t>
            </a:r>
            <a:r>
              <a:rPr lang="it-IT" sz="1800" dirty="0" smtClean="0"/>
              <a:t>settembre </a:t>
            </a:r>
          </a:p>
          <a:p>
            <a:r>
              <a:rPr lang="it-IT" sz="1800" dirty="0" smtClean="0"/>
              <a:t>La </a:t>
            </a:r>
            <a:r>
              <a:rPr lang="it-IT" sz="1800" dirty="0" err="1"/>
              <a:t>meta’</a:t>
            </a:r>
            <a:r>
              <a:rPr lang="it-IT" sz="1800" dirty="0"/>
              <a:t> di questi, prevede di andare all'estero e il 28% intende rimanere in Belgio. </a:t>
            </a:r>
            <a:r>
              <a:rPr lang="it-IT" sz="1800" dirty="0" smtClean="0"/>
              <a:t>Le </a:t>
            </a:r>
            <a:r>
              <a:rPr lang="it-IT" sz="1800" dirty="0"/>
              <a:t>percentuali sono uniformemente distribuite in tutte le fasce di </a:t>
            </a:r>
            <a:r>
              <a:rPr lang="it-IT" sz="1800" dirty="0" err="1"/>
              <a:t>eta’</a:t>
            </a:r>
            <a:r>
              <a:rPr lang="it-IT" sz="1800" dirty="0"/>
              <a:t> </a:t>
            </a:r>
            <a:endParaRPr lang="it-IT" sz="1800" dirty="0" smtClean="0"/>
          </a:p>
          <a:p>
            <a:r>
              <a:rPr lang="it-IT" sz="1800" dirty="0" smtClean="0"/>
              <a:t>Solo </a:t>
            </a:r>
            <a:r>
              <a:rPr lang="it-IT" sz="1800" dirty="0"/>
              <a:t>il 23% ha </a:t>
            </a:r>
            <a:r>
              <a:rPr lang="it-IT" sz="1800" dirty="0" err="1"/>
              <a:t>pero’</a:t>
            </a:r>
            <a:r>
              <a:rPr lang="it-IT" sz="1800" dirty="0"/>
              <a:t> effettivamente prenotato le vacanze estive, quindi i viaggi last-minute e anche last-</a:t>
            </a:r>
            <a:r>
              <a:rPr lang="it-IT" sz="1800" dirty="0" err="1"/>
              <a:t>second</a:t>
            </a:r>
            <a:r>
              <a:rPr lang="it-IT" sz="1800" dirty="0"/>
              <a:t> saranno fondamentali questa estate</a:t>
            </a:r>
          </a:p>
        </p:txBody>
      </p:sp>
    </p:spTree>
    <p:extLst>
      <p:ext uri="{BB962C8B-B14F-4D97-AF65-F5344CB8AC3E}">
        <p14:creationId xmlns:p14="http://schemas.microsoft.com/office/powerpoint/2010/main" val="4920988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49275" y="209504"/>
            <a:ext cx="8042276" cy="392821"/>
          </a:xfrm>
        </p:spPr>
        <p:txBody>
          <a:bodyPr/>
          <a:lstStyle/>
          <a:p>
            <a:r>
              <a:rPr lang="it-IT" sz="1400" b="1" dirty="0" smtClean="0"/>
              <a:t>Focus BELGIO</a:t>
            </a:r>
            <a:endParaRPr lang="it-IT" sz="14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49275" y="916582"/>
            <a:ext cx="8042276" cy="5027019"/>
          </a:xfrm>
        </p:spPr>
        <p:txBody>
          <a:bodyPr>
            <a:normAutofit/>
          </a:bodyPr>
          <a:lstStyle/>
          <a:p>
            <a:r>
              <a:rPr lang="it-IT" sz="1800" dirty="0"/>
              <a:t>Tra le ragioni di diffidenza verso i viaggi non </a:t>
            </a:r>
            <a:r>
              <a:rPr lang="it-IT" sz="1800" dirty="0" err="1"/>
              <a:t>c’e’</a:t>
            </a:r>
            <a:r>
              <a:rPr lang="it-IT" sz="1800" dirty="0"/>
              <a:t> solo la situazione familiare ma anche una motivazione economica: il 21% afferma che un viaggio non rientra più nel budget familiare, ma c'è una differenza tra le regioni: per i fiamminghi è il 15%, per i valloni il 35%</a:t>
            </a:r>
            <a:r>
              <a:rPr lang="it-IT" sz="1800" dirty="0" smtClean="0"/>
              <a:t>.</a:t>
            </a:r>
          </a:p>
          <a:p>
            <a:r>
              <a:rPr lang="it-IT" sz="1800" dirty="0" smtClean="0"/>
              <a:t> </a:t>
            </a:r>
            <a:r>
              <a:rPr lang="it-IT" sz="1800" dirty="0"/>
              <a:t>Per quanto riguarda i viaggi all'estero, la Francia è in aumento rispetto lo scorso anno: dal 37% al 46%, come anche la Spagna (seconda destinazione), che passa dal 19% al 23% di quest'anno, e l'Italia, che chiude le prime tre: dal 13% al 19%. Circa il 27% desidera raggiungere altre destinazioni, tra cui Grecia, Croazia e Austria. Attenzione: come detto si tratta di </a:t>
            </a:r>
            <a:r>
              <a:rPr lang="it-IT" sz="1800" i="1" dirty="0"/>
              <a:t>intenzioni</a:t>
            </a:r>
            <a:r>
              <a:rPr lang="it-IT" sz="1800" dirty="0"/>
              <a:t> di viaggio, non di spostamenti effettivamente </a:t>
            </a:r>
            <a:r>
              <a:rPr lang="it-IT" sz="1800" dirty="0" smtClean="0"/>
              <a:t>prenotati</a:t>
            </a:r>
          </a:p>
          <a:p>
            <a:r>
              <a:rPr lang="it-IT" sz="1800" dirty="0" smtClean="0"/>
              <a:t>Il </a:t>
            </a:r>
            <a:r>
              <a:rPr lang="it-IT" sz="1800" dirty="0"/>
              <a:t>66% dei viaggiatori ha intenzione di usare l’auto privata, contro il 59% dello scorso anno. Di </a:t>
            </a:r>
            <a:r>
              <a:rPr lang="it-IT" sz="1800" dirty="0" smtClean="0"/>
              <a:t>conseguenza</a:t>
            </a:r>
            <a:r>
              <a:rPr lang="it-IT" sz="1800" dirty="0"/>
              <a:t>, i viaggi in aereo passano dal 54% al 32%.  </a:t>
            </a:r>
          </a:p>
        </p:txBody>
      </p:sp>
    </p:spTree>
    <p:extLst>
      <p:ext uri="{BB962C8B-B14F-4D97-AF65-F5344CB8AC3E}">
        <p14:creationId xmlns:p14="http://schemas.microsoft.com/office/powerpoint/2010/main" val="16874723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560220"/>
          </a:xfrm>
        </p:spPr>
        <p:txBody>
          <a:bodyPr/>
          <a:lstStyle/>
          <a:p>
            <a:r>
              <a:rPr lang="it-IT" sz="1400" b="1" dirty="0"/>
              <a:t>Focus BELGIO</a:t>
            </a:r>
            <a:endParaRPr lang="it-IT" sz="1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49275" y="1126087"/>
            <a:ext cx="8042276" cy="4817514"/>
          </a:xfrm>
        </p:spPr>
        <p:txBody>
          <a:bodyPr>
            <a:normAutofit/>
          </a:bodyPr>
          <a:lstStyle/>
          <a:p>
            <a:r>
              <a:rPr lang="it-IT" sz="1800" dirty="0"/>
              <a:t>I viaggi al mare passano dal 29% del 2020 al 37% del 2021. Al secondo posto, le vacanze nella natura (35%) e i city trip (21%). </a:t>
            </a:r>
            <a:r>
              <a:rPr lang="it-IT" sz="1800" dirty="0" smtClean="0"/>
              <a:t>Attenzione </a:t>
            </a:r>
            <a:r>
              <a:rPr lang="it-IT" sz="1800" dirty="0"/>
              <a:t>al 34% degli intervistati che hanno intenzione di fare un viaggio che esplori una intera regione e non una singola </a:t>
            </a:r>
            <a:r>
              <a:rPr lang="it-IT" sz="1800" dirty="0" err="1" smtClean="0"/>
              <a:t>citta</a:t>
            </a:r>
            <a:r>
              <a:rPr lang="it-IT" sz="1800" dirty="0" err="1"/>
              <a:t>’</a:t>
            </a:r>
            <a:r>
              <a:rPr lang="it-IT" sz="1800" dirty="0"/>
              <a:t> o destinazione (tipo solo spiaggia, solo lago, solo montagna, etc.). </a:t>
            </a:r>
          </a:p>
          <a:p>
            <a:r>
              <a:rPr lang="it-IT" sz="1800" dirty="0"/>
              <a:t>Il 52% dice che </a:t>
            </a:r>
            <a:r>
              <a:rPr lang="it-IT" sz="1800" dirty="0" err="1"/>
              <a:t>prenotera’</a:t>
            </a:r>
            <a:r>
              <a:rPr lang="it-IT" sz="1800" dirty="0"/>
              <a:t> comunque le vacanze all’estero anche se dovessero essere </a:t>
            </a:r>
            <a:r>
              <a:rPr lang="it-IT" sz="1800" i="1" dirty="0"/>
              <a:t>scoraggiate</a:t>
            </a:r>
            <a:r>
              <a:rPr lang="it-IT" sz="1800" dirty="0"/>
              <a:t> dal governo. Il 32% invece dice che prenoterebbe vacanze entro i confini nazionali o i paesi considerati a minor rischio anche dal </a:t>
            </a:r>
            <a:r>
              <a:rPr lang="it-IT" sz="1800" dirty="0" smtClean="0"/>
              <a:t>governo.</a:t>
            </a:r>
            <a:endParaRPr lang="it-IT" sz="1800" dirty="0"/>
          </a:p>
          <a:p>
            <a:endParaRPr lang="it-IT" sz="1800" dirty="0"/>
          </a:p>
        </p:txBody>
      </p:sp>
    </p:spTree>
    <p:extLst>
      <p:ext uri="{BB962C8B-B14F-4D97-AF65-F5344CB8AC3E}">
        <p14:creationId xmlns:p14="http://schemas.microsoft.com/office/powerpoint/2010/main" val="4128680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622" y="0"/>
            <a:ext cx="8042276" cy="1396344"/>
          </a:xfrm>
        </p:spPr>
        <p:txBody>
          <a:bodyPr/>
          <a:lstStyle/>
          <a:p>
            <a:r>
              <a:rPr lang="it-IT" dirty="0"/>
              <a:t>Focus </a:t>
            </a:r>
            <a:r>
              <a:rPr lang="it-IT" dirty="0" smtClean="0"/>
              <a:t>SVIZZERA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49275" y="1846259"/>
            <a:ext cx="8042276" cy="4097342"/>
          </a:xfrm>
        </p:spPr>
        <p:txBody>
          <a:bodyPr>
            <a:normAutofit/>
          </a:bodyPr>
          <a:lstStyle/>
          <a:p>
            <a:r>
              <a:rPr lang="it-IT" sz="1800" dirty="0"/>
              <a:t>Vacanze con i mezzi propri: camper, </a:t>
            </a:r>
            <a:r>
              <a:rPr lang="it-IT" sz="1800" dirty="0" err="1"/>
              <a:t>autovan</a:t>
            </a:r>
            <a:r>
              <a:rPr lang="it-IT" sz="1800" dirty="0"/>
              <a:t>, auto (nel primo trimestre del 2021 sono stati messi in circolazione 1839 autocaravan, il 34% in più dello stesso periodo del 2020. Fonte: </a:t>
            </a:r>
            <a:r>
              <a:rPr lang="it-IT" sz="1800" dirty="0">
                <a:hlinkClick r:id="rId2"/>
              </a:rPr>
              <a:t>Keystone_ATS</a:t>
            </a:r>
            <a:r>
              <a:rPr lang="it-IT" sz="1800" dirty="0"/>
              <a:t>). Abbiamo inoltre partecipato ai Camping </a:t>
            </a:r>
            <a:r>
              <a:rPr lang="it-IT" sz="1800" dirty="0" err="1"/>
              <a:t>Days</a:t>
            </a:r>
            <a:r>
              <a:rPr lang="it-IT" sz="1800" dirty="0"/>
              <a:t> presso il Museo dei Trasporti di Lucerna dove ho potuto constatare il grande interesse del popolo svizzero verso il fenomeno delle vacanze con il proprio mezzo</a:t>
            </a:r>
            <a:r>
              <a:rPr lang="it-IT" sz="1800" dirty="0" smtClean="0"/>
              <a:t>.</a:t>
            </a:r>
          </a:p>
          <a:p>
            <a:r>
              <a:rPr lang="it-IT" sz="1800" dirty="0" smtClean="0"/>
              <a:t>Spostamenti </a:t>
            </a:r>
            <a:r>
              <a:rPr lang="it-IT" sz="1800" dirty="0"/>
              <a:t>nei paesi limitrofi (Europa) in zone con clima più mite</a:t>
            </a:r>
          </a:p>
        </p:txBody>
      </p:sp>
    </p:spTree>
    <p:extLst>
      <p:ext uri="{BB962C8B-B14F-4D97-AF65-F5344CB8AC3E}">
        <p14:creationId xmlns:p14="http://schemas.microsoft.com/office/powerpoint/2010/main" val="32105886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481656"/>
          </a:xfrm>
        </p:spPr>
        <p:txBody>
          <a:bodyPr/>
          <a:lstStyle/>
          <a:p>
            <a:r>
              <a:rPr lang="it-IT" sz="1400" b="1" dirty="0" smtClean="0"/>
              <a:t>Focus SVIZZERA</a:t>
            </a:r>
            <a:endParaRPr lang="it-IT" sz="14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49275" y="851112"/>
            <a:ext cx="8042276" cy="5342366"/>
          </a:xfrm>
        </p:spPr>
        <p:txBody>
          <a:bodyPr>
            <a:normAutofit lnSpcReduction="10000"/>
          </a:bodyPr>
          <a:lstStyle/>
          <a:p>
            <a:r>
              <a:rPr lang="it-IT" sz="1800" dirty="0"/>
              <a:t>Turismo sostenibile, attività sostenibili, green </a:t>
            </a:r>
            <a:r>
              <a:rPr lang="it-IT" sz="1800" dirty="0" smtClean="0"/>
              <a:t>life</a:t>
            </a:r>
          </a:p>
          <a:p>
            <a:r>
              <a:rPr lang="it-IT" sz="1800" dirty="0" smtClean="0"/>
              <a:t>Escursionismo </a:t>
            </a:r>
            <a:r>
              <a:rPr lang="it-IT" sz="1800" dirty="0"/>
              <a:t>all’aria aperta, Bike Tour, Sport </a:t>
            </a:r>
            <a:r>
              <a:rPr lang="it-IT" sz="1800" dirty="0" smtClean="0"/>
              <a:t>Outdoor</a:t>
            </a:r>
          </a:p>
          <a:p>
            <a:r>
              <a:rPr lang="it-IT" sz="1800" dirty="0" smtClean="0"/>
              <a:t>Slow </a:t>
            </a:r>
            <a:r>
              <a:rPr lang="it-IT" sz="1800" dirty="0"/>
              <a:t>Travel, scoperta di prodotti locali, degustazioni e tipicità </a:t>
            </a:r>
            <a:endParaRPr lang="it-IT" sz="1800" dirty="0" smtClean="0"/>
          </a:p>
          <a:p>
            <a:r>
              <a:rPr lang="it-IT" sz="1800" dirty="0" smtClean="0"/>
              <a:t>Scoperta </a:t>
            </a:r>
            <a:r>
              <a:rPr lang="it-IT" sz="1800" dirty="0"/>
              <a:t>di cittadine e villaggi meno conosciuti, regioni meno conosciute e meno </a:t>
            </a:r>
            <a:r>
              <a:rPr lang="it-IT" sz="1800" dirty="0" smtClean="0"/>
              <a:t>affollate</a:t>
            </a:r>
          </a:p>
          <a:p>
            <a:pPr marL="0" indent="0" algn="ctr">
              <a:buNone/>
            </a:pPr>
            <a:r>
              <a:rPr lang="it-IT" sz="1800" b="1" dirty="0" smtClean="0"/>
              <a:t>Tour Operating </a:t>
            </a:r>
          </a:p>
          <a:p>
            <a:pPr marL="0" indent="0">
              <a:buNone/>
            </a:pPr>
            <a:r>
              <a:rPr lang="it-IT" sz="1800" dirty="0" smtClean="0"/>
              <a:t>Dalle informazioni di ENIT Svizzera ed allo stretto contatto con gli operatori turistici, risulta che </a:t>
            </a:r>
            <a:r>
              <a:rPr lang="it-IT" sz="1800" dirty="0"/>
              <a:t>molti hanno già programmato viaggi in Italia </a:t>
            </a:r>
            <a:r>
              <a:rPr lang="it-IT" sz="1800" dirty="0" smtClean="0"/>
              <a:t>che </a:t>
            </a:r>
            <a:r>
              <a:rPr lang="it-IT" sz="1800" dirty="0"/>
              <a:t>sino ad oggi non hanno potuto svolgere per le restrizioni in entrata in Italia. I più specializzati sull’Italia come </a:t>
            </a:r>
            <a:r>
              <a:rPr lang="it-IT" sz="1800" dirty="0" err="1"/>
              <a:t>Imbach</a:t>
            </a:r>
            <a:r>
              <a:rPr lang="it-IT" sz="1800" dirty="0"/>
              <a:t> </a:t>
            </a:r>
            <a:r>
              <a:rPr lang="it-IT" sz="1800" dirty="0" err="1"/>
              <a:t>Reisen</a:t>
            </a:r>
            <a:r>
              <a:rPr lang="it-IT" sz="1800" dirty="0"/>
              <a:t>, Smeraldo Tours, </a:t>
            </a:r>
            <a:r>
              <a:rPr lang="it-IT" sz="1800" dirty="0" err="1"/>
              <a:t>Eurobus</a:t>
            </a:r>
            <a:r>
              <a:rPr lang="it-IT" sz="1800" dirty="0"/>
              <a:t>, </a:t>
            </a:r>
            <a:r>
              <a:rPr lang="it-IT" sz="1800" dirty="0" err="1"/>
              <a:t>Baumeler</a:t>
            </a:r>
            <a:r>
              <a:rPr lang="it-IT" sz="1800" dirty="0"/>
              <a:t>, </a:t>
            </a:r>
            <a:r>
              <a:rPr lang="it-IT" sz="1800" dirty="0" err="1"/>
              <a:t>ecc</a:t>
            </a:r>
            <a:r>
              <a:rPr lang="it-IT" sz="1800" dirty="0"/>
              <a:t> hanno proseguito con la promozione per il mercato Italia attraverso editoriali, tour virtuali, comunicazione offline e online. Alcuni preferiscono focalizzarsi sull’autunno 2021 (grazie al fenomeno del prolungamento della stagione estiva) o addirittura già per il prossimo anno.</a:t>
            </a:r>
          </a:p>
        </p:txBody>
      </p:sp>
    </p:spTree>
    <p:extLst>
      <p:ext uri="{BB962C8B-B14F-4D97-AF65-F5344CB8AC3E}">
        <p14:creationId xmlns:p14="http://schemas.microsoft.com/office/powerpoint/2010/main" val="3033272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49275" y="107575"/>
            <a:ext cx="8042276" cy="1267299"/>
          </a:xfrm>
        </p:spPr>
        <p:txBody>
          <a:bodyPr>
            <a:normAutofit fontScale="90000"/>
          </a:bodyPr>
          <a:lstStyle/>
          <a:p>
            <a:r>
              <a:rPr lang="it-IT" u="sng" dirty="0" smtClean="0"/>
              <a:t/>
            </a:r>
            <a:br>
              <a:rPr lang="it-IT" u="sng" dirty="0" smtClean="0"/>
            </a:br>
            <a:r>
              <a:rPr lang="it-IT" sz="4000" u="sng" dirty="0" smtClean="0"/>
              <a:t>FOCUS MERCATI FRANCOFONI</a:t>
            </a:r>
            <a:endParaRPr lang="it-IT" sz="4000" u="sng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49275" y="1767695"/>
            <a:ext cx="8042276" cy="4175906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it-IT" dirty="0"/>
              <a:t>Il Workshop EMILIE ROMAGNE </a:t>
            </a:r>
            <a:r>
              <a:rPr lang="it-IT" dirty="0" err="1"/>
              <a:t>Découverte</a:t>
            </a:r>
            <a:r>
              <a:rPr lang="it-IT" dirty="0"/>
              <a:t> coinvolge i seguenti bacini d’utenza:</a:t>
            </a:r>
          </a:p>
          <a:p>
            <a:r>
              <a:rPr lang="it-IT" dirty="0"/>
              <a:t>Francia</a:t>
            </a:r>
          </a:p>
          <a:p>
            <a:r>
              <a:rPr lang="it-IT" dirty="0"/>
              <a:t>Belgio e Lussemburgo</a:t>
            </a:r>
          </a:p>
          <a:p>
            <a:r>
              <a:rPr lang="it-IT" dirty="0"/>
              <a:t>Svizzera </a:t>
            </a:r>
          </a:p>
          <a:p>
            <a:pPr marL="0" indent="0">
              <a:buNone/>
            </a:pPr>
            <a:r>
              <a:rPr lang="it-IT" dirty="0" smtClean="0"/>
              <a:t>La situazione </a:t>
            </a:r>
            <a:r>
              <a:rPr lang="it-IT" dirty="0" smtClean="0"/>
              <a:t>sanitaria su vari mercati </a:t>
            </a:r>
            <a:r>
              <a:rPr lang="it-IT" dirty="0" smtClean="0"/>
              <a:t>turistici esteri </a:t>
            </a:r>
            <a:r>
              <a:rPr lang="it-IT" dirty="0" smtClean="0"/>
              <a:t>è stata pubblicata da ENIT in data 10/02/2021 ed è consultabile al seguente link:</a:t>
            </a:r>
          </a:p>
          <a:p>
            <a:pPr marL="0" indent="0">
              <a:buNone/>
            </a:pPr>
            <a:r>
              <a:rPr lang="it-IT" dirty="0" err="1"/>
              <a:t>https</a:t>
            </a:r>
            <a:r>
              <a:rPr lang="it-IT" dirty="0"/>
              <a:t>://</a:t>
            </a:r>
            <a:r>
              <a:rPr lang="it-IT" dirty="0" err="1"/>
              <a:t>enit.it</a:t>
            </a:r>
            <a:r>
              <a:rPr lang="it-IT" dirty="0"/>
              <a:t>/</a:t>
            </a:r>
            <a:r>
              <a:rPr lang="it-IT" dirty="0" err="1"/>
              <a:t>wwwenit</a:t>
            </a:r>
            <a:r>
              <a:rPr lang="it-IT" dirty="0"/>
              <a:t>/images/multimedia/</a:t>
            </a:r>
            <a:r>
              <a:rPr lang="it-IT" dirty="0" err="1"/>
              <a:t>Bollettino_Ufficio_Studi</a:t>
            </a:r>
            <a:r>
              <a:rPr lang="it-IT" dirty="0"/>
              <a:t>/Bollettino11_aggiornamento_sedi_estere/Allegato_1_-Situazione-sedi-</a:t>
            </a:r>
            <a:r>
              <a:rPr lang="it-IT" dirty="0" smtClean="0"/>
              <a:t>estere.pdf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8931288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600" u="sng" dirty="0" smtClean="0"/>
              <a:t>Focus FRANCIA</a:t>
            </a:r>
            <a:endParaRPr lang="it-IT" sz="3600" u="sng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49275" y="2042669"/>
            <a:ext cx="8042276" cy="332588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1800" dirty="0" smtClean="0"/>
              <a:t>Abbiamo </a:t>
            </a:r>
            <a:r>
              <a:rPr lang="it-IT" sz="1800" dirty="0" smtClean="0"/>
              <a:t>provveduto a richiedere aggiornamenti successivi allo studio </a:t>
            </a:r>
            <a:r>
              <a:rPr lang="it-IT" sz="1800" dirty="0" smtClean="0"/>
              <a:t>citato, a</a:t>
            </a:r>
            <a:r>
              <a:rPr lang="it-IT" sz="1800" dirty="0" smtClean="0"/>
              <a:t>lla </a:t>
            </a:r>
            <a:r>
              <a:rPr lang="it-IT" sz="1800" dirty="0"/>
              <a:t>luce delle ultime settimane di </a:t>
            </a:r>
            <a:r>
              <a:rPr lang="it-IT" sz="1800" dirty="0" err="1"/>
              <a:t>lockdown</a:t>
            </a:r>
            <a:r>
              <a:rPr lang="it-IT" sz="1800" dirty="0"/>
              <a:t> del </a:t>
            </a:r>
            <a:r>
              <a:rPr lang="it-IT" sz="1800" dirty="0" smtClean="0"/>
              <a:t>paese</a:t>
            </a:r>
            <a:r>
              <a:rPr lang="it-IT" sz="1800" dirty="0"/>
              <a:t>.</a:t>
            </a:r>
            <a:endParaRPr lang="it-IT" sz="1800" dirty="0" smtClean="0"/>
          </a:p>
          <a:p>
            <a:r>
              <a:rPr lang="it-IT" sz="1800" dirty="0" smtClean="0"/>
              <a:t> I casi registrati di COVID-19 il 5/04/21 sono 4 841 308.  9 356 301 persone hanno ricevuto almeno una dose del vaccino in Fran</a:t>
            </a:r>
            <a:r>
              <a:rPr lang="it-IT" dirty="0" smtClean="0"/>
              <a:t>cia.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2231895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031606"/>
          </a:xfrm>
        </p:spPr>
        <p:txBody>
          <a:bodyPr>
            <a:normAutofit/>
          </a:bodyPr>
          <a:lstStyle/>
          <a:p>
            <a:r>
              <a:rPr lang="it-IT" sz="2400" dirty="0" smtClean="0"/>
              <a:t>Presidente </a:t>
            </a:r>
            <a:r>
              <a:rPr lang="it-IT" sz="2400" dirty="0"/>
              <a:t>Emmanuel </a:t>
            </a:r>
            <a:r>
              <a:rPr lang="it-IT" sz="2400" dirty="0" err="1" smtClean="0"/>
              <a:t>Macron</a:t>
            </a:r>
            <a:r>
              <a:rPr lang="it-IT" sz="2400" dirty="0" smtClean="0"/>
              <a:t>,</a:t>
            </a:r>
            <a:br>
              <a:rPr lang="it-IT" sz="2400" dirty="0" smtClean="0"/>
            </a:br>
            <a:r>
              <a:rPr lang="it-IT" sz="2400" dirty="0" smtClean="0"/>
              <a:t> discorso </a:t>
            </a:r>
            <a:r>
              <a:rPr lang="it-IT" sz="2400" dirty="0"/>
              <a:t>pronunciato il 31/3/</a:t>
            </a:r>
            <a:r>
              <a:rPr lang="it-IT" sz="2400" dirty="0" smtClean="0"/>
              <a:t>2021</a:t>
            </a:r>
            <a:endParaRPr lang="it-IT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49275" y="1335590"/>
            <a:ext cx="8042276" cy="4988827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endParaRPr lang="it-IT" dirty="0"/>
          </a:p>
          <a:p>
            <a:r>
              <a:rPr lang="it-IT" sz="3800" dirty="0" err="1"/>
              <a:t>Lockdown</a:t>
            </a:r>
            <a:r>
              <a:rPr lang="it-IT" sz="3800" dirty="0"/>
              <a:t> dalle 19 alle 6 su tutto il territorio nazionale.</a:t>
            </a:r>
          </a:p>
          <a:p>
            <a:r>
              <a:rPr lang="it-IT" sz="3800" dirty="0"/>
              <a:t>Divieto di spostarsi a più di 10 km  da casa, divieto di spostamenti interregionali (tranne qualche rara eccezione) </a:t>
            </a:r>
          </a:p>
          <a:p>
            <a:r>
              <a:rPr lang="it-IT" sz="3800" dirty="0"/>
              <a:t>Divieto di raggruppamento di più di 6 persone in luogo pubblico</a:t>
            </a:r>
          </a:p>
          <a:p>
            <a:r>
              <a:rPr lang="it-IT" sz="3800" dirty="0"/>
              <a:t>Chiusura dei negozi non essenziali. </a:t>
            </a:r>
          </a:p>
          <a:p>
            <a:r>
              <a:rPr lang="it-IT" sz="3800" dirty="0"/>
              <a:t>Chiusura degli asili nido, scuole elementari, medie e licei per 4 settimane (2 settimane di DAD e 2 di vacanze scolastiche).</a:t>
            </a:r>
          </a:p>
          <a:p>
            <a:r>
              <a:rPr lang="it-IT" sz="3800" dirty="0"/>
              <a:t>Telelavoro obbligatorio</a:t>
            </a:r>
          </a:p>
          <a:p>
            <a:r>
              <a:rPr lang="it-IT" sz="3800" u="sng" dirty="0"/>
              <a:t>Musei, </a:t>
            </a:r>
            <a:r>
              <a:rPr lang="it-IT" sz="3800" u="sng" dirty="0" err="1"/>
              <a:t>salle</a:t>
            </a:r>
            <a:r>
              <a:rPr lang="it-IT" sz="3800" u="sng" dirty="0"/>
              <a:t>  concerti ed eventi, </a:t>
            </a:r>
            <a:r>
              <a:rPr lang="it-IT" sz="3800" u="sng" dirty="0" err="1"/>
              <a:t>cinéma</a:t>
            </a:r>
            <a:r>
              <a:rPr lang="it-IT" sz="3800" u="sng" dirty="0"/>
              <a:t>...</a:t>
            </a:r>
            <a:r>
              <a:rPr lang="it-IT" sz="3800" dirty="0"/>
              <a:t> :  riapertura prevista in un futuro non troppo lontano</a:t>
            </a:r>
          </a:p>
          <a:p>
            <a:r>
              <a:rPr lang="it-IT" sz="3800" u="sng" dirty="0" err="1"/>
              <a:t>Bars</a:t>
            </a:r>
            <a:r>
              <a:rPr lang="it-IT" sz="3800" u="sng" dirty="0"/>
              <a:t> et </a:t>
            </a:r>
            <a:r>
              <a:rPr lang="it-IT" sz="3800" u="sng" dirty="0" err="1"/>
              <a:t>restaurants</a:t>
            </a:r>
            <a:r>
              <a:rPr lang="it-IT" sz="3800" dirty="0"/>
              <a:t>: completamente chiusi, nessuna riapertura </a:t>
            </a:r>
            <a:r>
              <a:rPr lang="it-IT" sz="3800" dirty="0" smtClean="0"/>
              <a:t>prevista</a:t>
            </a:r>
            <a:r>
              <a:rPr lang="it-IT" sz="3800" dirty="0"/>
              <a:t> 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7126969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730441"/>
          </a:xfrm>
        </p:spPr>
        <p:txBody>
          <a:bodyPr/>
          <a:lstStyle/>
          <a:p>
            <a:r>
              <a:rPr lang="it-IT" sz="2400" dirty="0" smtClean="0"/>
              <a:t>STUDI DI MERCATO</a:t>
            </a:r>
            <a:endParaRPr lang="it-IT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49275" y="1217745"/>
            <a:ext cx="7948246" cy="472585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it-IT" sz="1400" dirty="0" smtClean="0"/>
              <a:t>Dal </a:t>
            </a:r>
            <a:r>
              <a:rPr lang="it-IT" sz="1400" dirty="0"/>
              <a:t>19° barometro </a:t>
            </a:r>
            <a:r>
              <a:rPr lang="it-IT" sz="1400" dirty="0" err="1"/>
              <a:t>Opodo</a:t>
            </a:r>
            <a:r>
              <a:rPr lang="it-IT" sz="1400" dirty="0"/>
              <a:t> (realizzato dall’Ufficio Studi di </a:t>
            </a:r>
            <a:r>
              <a:rPr lang="it-IT" sz="1400" dirty="0" err="1"/>
              <a:t>Raffour</a:t>
            </a:r>
            <a:r>
              <a:rPr lang="it-IT" sz="1400" dirty="0"/>
              <a:t> </a:t>
            </a:r>
            <a:r>
              <a:rPr lang="it-IT" sz="1400" dirty="0" err="1"/>
              <a:t>Interactif</a:t>
            </a:r>
            <a:r>
              <a:rPr lang="it-IT" sz="1400" dirty="0"/>
              <a:t>) che ha analizzato il comportamento dei viaggiatori francesi è risultato che  :</a:t>
            </a:r>
          </a:p>
          <a:p>
            <a:r>
              <a:rPr lang="it-IT" sz="1400" b="1" dirty="0"/>
              <a:t>60%</a:t>
            </a:r>
            <a:r>
              <a:rPr lang="it-IT" sz="1400" dirty="0"/>
              <a:t> dei Francesi di 15 anni e + sono partiti nel 2020 in soggiorno tempo libero/rilassamento/vacanze.  Nel dettaglio, 33% dei viaggiatori sono partiti per viaggio breve con alloggio pagato (ovvero - 4 punti vs 2019), 35% sono partiti per soggiorno lungo raggio con alloggio pagato (ovvero - 6 </a:t>
            </a:r>
            <a:r>
              <a:rPr lang="it-IT" sz="1400" dirty="0" err="1"/>
              <a:t>points</a:t>
            </a:r>
            <a:r>
              <a:rPr lang="it-IT" sz="1400" dirty="0"/>
              <a:t> vs 2019) e 30% sono partiti in soggiorno prolungato in famiglia o da amici o in residenza secondaria (ovvero  - 4 punti vs 2019).                                             </a:t>
            </a:r>
          </a:p>
          <a:p>
            <a:r>
              <a:rPr lang="it-IT" sz="1400" b="1" dirty="0"/>
              <a:t>90%</a:t>
            </a:r>
            <a:r>
              <a:rPr lang="it-IT" sz="1400" dirty="0"/>
              <a:t> dei  Francesi di 15 anni e + sono partiti nel 2020 in Francia metropolitana, ovvero + 10 punti rispetto a 2019. Sono al contrario 20% a essere partiti all’estero o  nei </a:t>
            </a:r>
            <a:r>
              <a:rPr lang="it-IT" sz="1400" dirty="0" err="1"/>
              <a:t>Dom</a:t>
            </a:r>
            <a:r>
              <a:rPr lang="it-IT" sz="1400" dirty="0"/>
              <a:t>-Tom, ovvero un calo di 32 punti vs 2019. </a:t>
            </a:r>
          </a:p>
          <a:p>
            <a:r>
              <a:rPr lang="it-IT" sz="1400" b="1" dirty="0"/>
              <a:t>1530 euro  (vs 2190 € nel 2020) </a:t>
            </a:r>
            <a:r>
              <a:rPr lang="it-IT" sz="1400" dirty="0"/>
              <a:t>è il budget consacrato al principale soggiorno delle vacanze del 2020 ed è diminuito di quasi il 30%. Un calo </a:t>
            </a:r>
            <a:r>
              <a:rPr lang="it-IT" sz="1400" i="1" dirty="0"/>
              <a:t>« dovuto all’impossibilità di approfittare pienamente delle proprie vacanze in loco”</a:t>
            </a:r>
            <a:r>
              <a:rPr lang="it-IT" sz="1400" dirty="0"/>
              <a:t> </a:t>
            </a:r>
          </a:p>
          <a:p>
            <a:r>
              <a:rPr lang="it-IT" sz="1400" b="1" dirty="0"/>
              <a:t>81% </a:t>
            </a:r>
            <a:r>
              <a:rPr lang="it-IT" sz="1400" dirty="0"/>
              <a:t>dei Francesi partiti nel 2020 sono degl’ E-</a:t>
            </a:r>
            <a:r>
              <a:rPr lang="it-IT" sz="1400" dirty="0" err="1"/>
              <a:t>Tourist</a:t>
            </a:r>
            <a:r>
              <a:rPr lang="it-IT" sz="1400" dirty="0"/>
              <a:t>, che preparano il proprio soggiorno  « on line » . 60% dei  Francesi partiti hanno prenotato e pagato tutto il proprio soggiorno on-line. </a:t>
            </a:r>
          </a:p>
          <a:p>
            <a:r>
              <a:rPr lang="it-IT" sz="1400" b="1" dirty="0"/>
              <a:t>57% </a:t>
            </a:r>
            <a:r>
              <a:rPr lang="it-IT" sz="1400" dirty="0"/>
              <a:t>dei Francesi esprime un bisogno vitale di partire in vacanza quest’anno.</a:t>
            </a:r>
          </a:p>
          <a:p>
            <a:pPr marL="0" indent="0">
              <a:buNone/>
            </a:pPr>
            <a:endParaRPr lang="it-IT" sz="1800" i="1" dirty="0" smtClean="0"/>
          </a:p>
          <a:p>
            <a:pPr marL="0" indent="0">
              <a:buNone/>
            </a:pPr>
            <a:r>
              <a:rPr lang="it-IT" sz="1200" i="1" dirty="0" smtClean="0"/>
              <a:t>*</a:t>
            </a:r>
            <a:r>
              <a:rPr lang="it-IT" sz="1200" i="1" dirty="0"/>
              <a:t>il Barometro 2021 </a:t>
            </a:r>
            <a:r>
              <a:rPr lang="it-IT" sz="1200" i="1" dirty="0" err="1"/>
              <a:t>é</a:t>
            </a:r>
            <a:r>
              <a:rPr lang="it-IT" sz="1200" i="1" dirty="0"/>
              <a:t> realizzato dal 26  gennaio al 6 febbraio 2021 dallo Studio </a:t>
            </a:r>
            <a:r>
              <a:rPr lang="it-IT" sz="1200" i="1" dirty="0" err="1"/>
              <a:t>Raffour</a:t>
            </a:r>
            <a:r>
              <a:rPr lang="it-IT" sz="1200" i="1" dirty="0"/>
              <a:t> </a:t>
            </a:r>
            <a:r>
              <a:rPr lang="it-IT" sz="1200" i="1" dirty="0" err="1"/>
              <a:t>Interactif</a:t>
            </a:r>
            <a:r>
              <a:rPr lang="it-IT" sz="1200" i="1" dirty="0"/>
              <a:t> presso 1005 Francesi rappresentativi della popolazione francese di 15 anni e +   </a:t>
            </a:r>
            <a:endParaRPr lang="it-IT" sz="1200" dirty="0"/>
          </a:p>
          <a:p>
            <a:endParaRPr lang="it-IT" sz="1200" dirty="0"/>
          </a:p>
        </p:txBody>
      </p:sp>
    </p:spTree>
    <p:extLst>
      <p:ext uri="{BB962C8B-B14F-4D97-AF65-F5344CB8AC3E}">
        <p14:creationId xmlns:p14="http://schemas.microsoft.com/office/powerpoint/2010/main" val="32993976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49275" y="222599"/>
            <a:ext cx="8042276" cy="115023"/>
          </a:xfrm>
        </p:spPr>
        <p:txBody>
          <a:bodyPr>
            <a:normAutofit fontScale="90000"/>
          </a:bodyPr>
          <a:lstStyle/>
          <a:p>
            <a:r>
              <a:rPr lang="it-IT" sz="1600" b="1" dirty="0" smtClean="0"/>
              <a:t>Vendite </a:t>
            </a:r>
            <a:r>
              <a:rPr lang="it-IT" sz="1600" b="1" dirty="0"/>
              <a:t>dei TO e ADV realizzato nelle agenzie offline e online francesi</a:t>
            </a:r>
          </a:p>
        </p:txBody>
      </p:sp>
      <p:pic>
        <p:nvPicPr>
          <p:cNvPr id="8" name="Segnaposto contenuto 7" descr="image001.jpg"/>
          <p:cNvPicPr>
            <a:picLocks noGrp="1" noChangeAspect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12927" y="340446"/>
            <a:ext cx="7004890" cy="6376794"/>
          </a:xfrm>
        </p:spPr>
      </p:pic>
    </p:spTree>
    <p:extLst>
      <p:ext uri="{BB962C8B-B14F-4D97-AF65-F5344CB8AC3E}">
        <p14:creationId xmlns:p14="http://schemas.microsoft.com/office/powerpoint/2010/main" val="30173724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285245"/>
          </a:xfrm>
        </p:spPr>
        <p:txBody>
          <a:bodyPr/>
          <a:lstStyle/>
          <a:p>
            <a:r>
              <a:rPr lang="it-IT" sz="1400" b="1" dirty="0" smtClean="0"/>
              <a:t>Analisi Destinazioni</a:t>
            </a:r>
            <a:endParaRPr lang="it-IT" sz="1400" b="1" dirty="0"/>
          </a:p>
        </p:txBody>
      </p:sp>
      <p:pic>
        <p:nvPicPr>
          <p:cNvPr id="4" name="Segnaposto contenuto 3" descr="image002.jpg"/>
          <p:cNvPicPr>
            <a:picLocks noGrp="1" noChangeAspect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38" r="-2932"/>
          <a:stretch/>
        </p:blipFill>
        <p:spPr>
          <a:xfrm>
            <a:off x="130933" y="392821"/>
            <a:ext cx="9283114" cy="6166729"/>
          </a:xfrm>
        </p:spPr>
      </p:pic>
    </p:spTree>
    <p:extLst>
      <p:ext uri="{BB962C8B-B14F-4D97-AF65-F5344CB8AC3E}">
        <p14:creationId xmlns:p14="http://schemas.microsoft.com/office/powerpoint/2010/main" val="21744861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097075"/>
          </a:xfrm>
        </p:spPr>
        <p:txBody>
          <a:bodyPr/>
          <a:lstStyle/>
          <a:p>
            <a:r>
              <a:rPr lang="it-IT" sz="3600" b="1" dirty="0"/>
              <a:t>Tendenze consumatori</a:t>
            </a:r>
            <a:endParaRPr lang="it-IT" sz="36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49275" y="1440344"/>
            <a:ext cx="8042276" cy="467457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it-IT" sz="1800" dirty="0"/>
              <a:t>Gli organismi di promozione turistica territoriale rappresentanti della Savoia e Alta Savoia e Agenzia Savoia Monte Bianco ha affidato allo Studio </a:t>
            </a:r>
            <a:r>
              <a:rPr lang="it-IT" sz="1800" dirty="0" err="1"/>
              <a:t>Contours</a:t>
            </a:r>
            <a:r>
              <a:rPr lang="it-IT" sz="1800" dirty="0"/>
              <a:t>, la realizzazione di un barometro tendente a investigare sul modo in cui i Francesi si proiettano per il periodo estivo. </a:t>
            </a:r>
            <a:endParaRPr lang="it-IT" sz="1800" dirty="0" smtClean="0"/>
          </a:p>
          <a:p>
            <a:r>
              <a:rPr lang="it-IT" sz="1800" dirty="0"/>
              <a:t>3 su 10 partiranno in maniera sicura (di cui 13% all’estero, 16% nella propria regione) , ma  5 su 10 sono ancora indecisi. In maniera prioritaria sul litorale (59%), poi in campagna (26%) , in montagna (10%) e in città   (5%)</a:t>
            </a:r>
            <a:r>
              <a:rPr lang="it-IT" sz="1800" dirty="0" smtClean="0"/>
              <a:t>.</a:t>
            </a:r>
          </a:p>
          <a:p>
            <a:r>
              <a:rPr lang="it-IT" sz="1800" dirty="0" smtClean="0"/>
              <a:t>Se </a:t>
            </a:r>
            <a:r>
              <a:rPr lang="it-IT" sz="1800" dirty="0"/>
              <a:t>lo scenario della propagazione del virus COVID-19 fosse sotto controllo ed i viaggi internazionali autorizzati, 98% partirebbe di cui 26% all’estero. Al contrario se la propagazione del virus non fosse sotto controllo, le intenzioni di viaggiare calerebbero all’ 80%. Secondo il 49% degli intervistati, tenuto conto del contesto,  dovrebbero essere previste delle condizioni commerciali di annullamento gratuito.</a:t>
            </a:r>
          </a:p>
        </p:txBody>
      </p:sp>
    </p:spTree>
    <p:extLst>
      <p:ext uri="{BB962C8B-B14F-4D97-AF65-F5344CB8AC3E}">
        <p14:creationId xmlns:p14="http://schemas.microsoft.com/office/powerpoint/2010/main" val="25282829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49275" y="327351"/>
            <a:ext cx="8042276" cy="219775"/>
          </a:xfrm>
        </p:spPr>
        <p:txBody>
          <a:bodyPr/>
          <a:lstStyle/>
          <a:p>
            <a:r>
              <a:rPr lang="it-IT" sz="1400" b="1" dirty="0" smtClean="0"/>
              <a:t>Focus FRANCIA</a:t>
            </a:r>
            <a:endParaRPr lang="it-IT" sz="14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49275" y="890394"/>
            <a:ext cx="8042276" cy="505320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it-IT" sz="1900" b="1" dirty="0"/>
              <a:t>Tour Operating</a:t>
            </a:r>
            <a:endParaRPr lang="it-IT" sz="1900" dirty="0"/>
          </a:p>
          <a:p>
            <a:r>
              <a:rPr lang="it-IT" sz="1900" dirty="0"/>
              <a:t>René-Marc </a:t>
            </a:r>
            <a:r>
              <a:rPr lang="it-IT" sz="1900" dirty="0" err="1"/>
              <a:t>Chikli</a:t>
            </a:r>
            <a:r>
              <a:rPr lang="it-IT" sz="1900" dirty="0"/>
              <a:t> (SETO- Presidente della principale associazione di Tour Operator francesi) afferma in una recente intervista che l’estate 2021, assomiglierà molto a quella del 2020 ed i viaggi all’estero non riprenderanno prima dei primi di Luglio</a:t>
            </a:r>
            <a:r>
              <a:rPr lang="it-IT" sz="1900" dirty="0" smtClean="0"/>
              <a:t>.</a:t>
            </a:r>
            <a:endParaRPr lang="it-IT" sz="1900" dirty="0"/>
          </a:p>
          <a:p>
            <a:pPr marL="0" indent="0" algn="ctr">
              <a:buNone/>
            </a:pPr>
            <a:r>
              <a:rPr lang="it-IT" sz="1900" b="1" dirty="0"/>
              <a:t>Trasporti</a:t>
            </a:r>
            <a:endParaRPr lang="it-IT" sz="1900" dirty="0"/>
          </a:p>
          <a:p>
            <a:r>
              <a:rPr lang="it-IT" sz="1900" dirty="0"/>
              <a:t>Air France riceverà un aiuto dal governo francese,  in compenso dovrà cedere 18 fasce orarie d Parigi Orly.</a:t>
            </a:r>
          </a:p>
          <a:p>
            <a:r>
              <a:rPr lang="it-IT" sz="1900" dirty="0"/>
              <a:t>In occasione di una recente riunione AF ci ha comunicato che l’Italia sarà una delle destinazioni prioritarie per l’estate 2021. La compagnia prevede di coprire l’80% delle rotte </a:t>
            </a:r>
            <a:r>
              <a:rPr lang="it-IT" sz="1900" dirty="0" err="1"/>
              <a:t>pre</a:t>
            </a:r>
            <a:r>
              <a:rPr lang="it-IT" sz="1900" dirty="0"/>
              <a:t>-COVID 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12111947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zza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D19EFED63AD6C04E95E6F51110C5188F" ma:contentTypeVersion="12" ma:contentTypeDescription="Creare un nuovo documento." ma:contentTypeScope="" ma:versionID="83c33d74532a68a43a402733d9b33782">
  <xsd:schema xmlns:xsd="http://www.w3.org/2001/XMLSchema" xmlns:xs="http://www.w3.org/2001/XMLSchema" xmlns:p="http://schemas.microsoft.com/office/2006/metadata/properties" xmlns:ns2="ae47adf1-9237-410b-b031-80c288c8c5e8" xmlns:ns3="ad5f9394-3a8d-4c60-aa99-2fd3a087df0d" targetNamespace="http://schemas.microsoft.com/office/2006/metadata/properties" ma:root="true" ma:fieldsID="6dc93ed0413e78a508742cbecf237eaa" ns2:_="" ns3:_="">
    <xsd:import namespace="ae47adf1-9237-410b-b031-80c288c8c5e8"/>
    <xsd:import namespace="ad5f9394-3a8d-4c60-aa99-2fd3a087df0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e47adf1-9237-410b-b031-80c288c8c5e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d5f9394-3a8d-4c60-aa99-2fd3a087df0d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Condivis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Condiviso con dettagli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i contenuto"/>
        <xsd:element ref="dc:title" minOccurs="0" maxOccurs="1" ma:index="4" ma:displayName="Tito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451D8C9-BE2A-4A01-A651-8B5DD0CE33B5}"/>
</file>

<file path=customXml/itemProps2.xml><?xml version="1.0" encoding="utf-8"?>
<ds:datastoreItem xmlns:ds="http://schemas.openxmlformats.org/officeDocument/2006/customXml" ds:itemID="{D5D379E3-14FB-49C2-8995-743C794F963C}"/>
</file>

<file path=customXml/itemProps3.xml><?xml version="1.0" encoding="utf-8"?>
<ds:datastoreItem xmlns:ds="http://schemas.openxmlformats.org/officeDocument/2006/customXml" ds:itemID="{6CBD94CC-26CA-4103-9668-36DEC1012809}"/>
</file>

<file path=docProps/app.xml><?xml version="1.0" encoding="utf-8"?>
<Properties xmlns="http://schemas.openxmlformats.org/officeDocument/2006/extended-properties" xmlns:vt="http://schemas.openxmlformats.org/officeDocument/2006/docPropsVTypes">
  <Template>Brezza.thmx</Template>
  <TotalTime>182</TotalTime>
  <Words>968</Words>
  <Application>Microsoft Macintosh PowerPoint</Application>
  <PresentationFormat>Presentazione su schermo (4:3)</PresentationFormat>
  <Paragraphs>72</Paragraphs>
  <Slides>14</Slides>
  <Notes>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14</vt:i4>
      </vt:variant>
    </vt:vector>
  </HeadingPairs>
  <TitlesOfParts>
    <vt:vector size="15" baseType="lpstr">
      <vt:lpstr>Brezza</vt:lpstr>
      <vt:lpstr>EMILIE ROMAGNE Découverte</vt:lpstr>
      <vt:lpstr> FOCUS MERCATI FRANCOFONI</vt:lpstr>
      <vt:lpstr>Focus FRANCIA</vt:lpstr>
      <vt:lpstr>Presidente Emmanuel Macron,  discorso pronunciato il 31/3/2021</vt:lpstr>
      <vt:lpstr>STUDI DI MERCATO</vt:lpstr>
      <vt:lpstr>Vendite dei TO e ADV realizzato nelle agenzie offline e online francesi</vt:lpstr>
      <vt:lpstr>Analisi Destinazioni</vt:lpstr>
      <vt:lpstr>Tendenze consumatori</vt:lpstr>
      <vt:lpstr>Focus FRANCIA</vt:lpstr>
      <vt:lpstr>Focus BELGIO</vt:lpstr>
      <vt:lpstr>Focus BELGIO</vt:lpstr>
      <vt:lpstr>Focus BELGIO</vt:lpstr>
      <vt:lpstr>Focus SVIZZERA</vt:lpstr>
      <vt:lpstr>Focus SVIZZERA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anna anna</dc:creator>
  <cp:lastModifiedBy>anna anna</cp:lastModifiedBy>
  <cp:revision>14</cp:revision>
  <dcterms:created xsi:type="dcterms:W3CDTF">2021-04-18T20:15:22Z</dcterms:created>
  <dcterms:modified xsi:type="dcterms:W3CDTF">2021-04-21T11:41:13Z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0x010100D19EFED63AD6C04E95E6F51110C5188F</vt:lpwstr>
  </property>
</Properties>
</file>